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61" r:id="rId4"/>
    <p:sldId id="258" r:id="rId5"/>
    <p:sldId id="259" r:id="rId6"/>
    <p:sldId id="262" r:id="rId7"/>
    <p:sldId id="263" r:id="rId8"/>
    <p:sldId id="264" r:id="rId9"/>
    <p:sldId id="265" r:id="rId1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00" autoAdjust="0"/>
    <p:restoredTop sz="94660"/>
  </p:normalViewPr>
  <p:slideViewPr>
    <p:cSldViewPr snapToGrid="0">
      <p:cViewPr>
        <p:scale>
          <a:sx n="78" d="100"/>
          <a:sy n="78" d="100"/>
        </p:scale>
        <p:origin x="652" y="6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87DE6118-2437-4B30-8E3C-4D2BE6020583}" type="datetimeFigureOut">
              <a:rPr lang="en-US" dirty="0"/>
              <a:pPr/>
              <a:t>10/18/2021</a:t>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9E57DC2-970A-4B3E-BB1C-7A09969E49DF}" type="slidenum">
              <a:rPr lang="en-US" dirty="0"/>
              <a:pPr/>
              <a:t>‹#›</a:t>
            </a:fld>
            <a:endParaRPr lang="en-US" dirty="0"/>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10/18/2021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10/18/2021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10/18/2021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87DE6118-2437-4B30-8E3C-4D2BE6020583}" type="datetimeFigureOut">
              <a:rPr lang="en-US" dirty="0"/>
              <a:pPr/>
              <a:t>10/18/2021</a:t>
            </a:fld>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7DE6118-2437-4B30-8E3C-4D2BE6020583}" type="datetimeFigureOut">
              <a:rPr lang="en-US" dirty="0"/>
              <a:t>10/18/2021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7DE6118-2437-4B30-8E3C-4D2BE6020583}" type="datetimeFigureOut">
              <a:rPr lang="en-US" dirty="0"/>
              <a:t>10/18/2021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7DE6118-2437-4B30-8E3C-4D2BE6020583}" type="datetimeFigureOut">
              <a:rPr lang="en-US" dirty="0"/>
              <a:t>10/18/2021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7DE6118-2437-4B30-8E3C-4D2BE6020583}" type="datetimeFigureOut">
              <a:rPr lang="en-US" dirty="0"/>
              <a:t>10/18/2021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dirty="0"/>
              <a:pPr/>
              <a:t>10/18/2021</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dirty="0"/>
              <a:pPr/>
              <a:t>10/18/2021</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87DE6118-2437-4B30-8E3C-4D2BE6020583}" type="datetimeFigureOut">
              <a:rPr lang="en-US" dirty="0"/>
              <a:pPr/>
              <a:t>10/18/2021</a:t>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9E57DC2-970A-4B3E-BB1C-7A09969E49DF}" type="slidenum">
              <a:rPr lang="en-US" dirty="0"/>
              <a:pPr/>
              <a:t>‹#›</a:t>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sites.suffolk.edu/lawreview/" TargetMode="Externa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6.xml"/><Relationship Id="rId4" Type="http://schemas.openxmlformats.org/officeDocument/2006/relationships/image" Target="../media/image4.jpeg"/></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microsoft.com/office/2007/relationships/media" Target="../media/media1.mp4"/><Relationship Id="rId1" Type="http://schemas.openxmlformats.org/officeDocument/2006/relationships/video" Target="NULL" TargetMode="Externa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tmp"/><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9DFF7F-81BC-4432-BF2F-A8F5CA31A049}"/>
              </a:ext>
            </a:extLst>
          </p:cNvPr>
          <p:cNvSpPr>
            <a:spLocks noGrp="1"/>
          </p:cNvSpPr>
          <p:nvPr>
            <p:ph type="ctrTitle"/>
          </p:nvPr>
        </p:nvSpPr>
        <p:spPr/>
        <p:txBody>
          <a:bodyPr/>
          <a:lstStyle/>
          <a:p>
            <a:r>
              <a:rPr lang="en-US" dirty="0"/>
              <a:t>Auto-</a:t>
            </a:r>
            <a:r>
              <a:rPr lang="en-US" dirty="0" err="1"/>
              <a:t>CiteChecker</a:t>
            </a:r>
            <a:endParaRPr lang="en-US" dirty="0"/>
          </a:p>
        </p:txBody>
      </p:sp>
      <p:sp>
        <p:nvSpPr>
          <p:cNvPr id="3" name="Subtitle 2">
            <a:extLst>
              <a:ext uri="{FF2B5EF4-FFF2-40B4-BE49-F238E27FC236}">
                <a16:creationId xmlns:a16="http://schemas.microsoft.com/office/drawing/2014/main" id="{EE109146-4B35-4157-BD77-770116A2CA7E}"/>
              </a:ext>
            </a:extLst>
          </p:cNvPr>
          <p:cNvSpPr>
            <a:spLocks noGrp="1"/>
          </p:cNvSpPr>
          <p:nvPr>
            <p:ph type="subTitle" idx="1"/>
          </p:nvPr>
        </p:nvSpPr>
        <p:spPr/>
        <p:txBody>
          <a:bodyPr/>
          <a:lstStyle/>
          <a:p>
            <a:r>
              <a:rPr lang="en-US" dirty="0"/>
              <a:t>My proposed tool for Suffolk University Law Review </a:t>
            </a:r>
          </a:p>
        </p:txBody>
      </p:sp>
    </p:spTree>
    <p:extLst>
      <p:ext uri="{BB962C8B-B14F-4D97-AF65-F5344CB8AC3E}">
        <p14:creationId xmlns:p14="http://schemas.microsoft.com/office/powerpoint/2010/main" val="15469768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6808BB-837A-41C4-8A64-3D352FC426AB}"/>
              </a:ext>
            </a:extLst>
          </p:cNvPr>
          <p:cNvSpPr>
            <a:spLocks noGrp="1"/>
          </p:cNvSpPr>
          <p:nvPr>
            <p:ph type="title"/>
          </p:nvPr>
        </p:nvSpPr>
        <p:spPr/>
        <p:txBody>
          <a:bodyPr/>
          <a:lstStyle/>
          <a:p>
            <a:r>
              <a:rPr lang="en-US" dirty="0"/>
              <a:t>The Client:</a:t>
            </a:r>
            <a:br>
              <a:rPr lang="en-US" dirty="0"/>
            </a:br>
            <a:r>
              <a:rPr lang="en-US" dirty="0"/>
              <a:t>Suffolk University Law Review</a:t>
            </a:r>
          </a:p>
        </p:txBody>
      </p:sp>
      <p:sp>
        <p:nvSpPr>
          <p:cNvPr id="15" name="TextBox 14">
            <a:extLst>
              <a:ext uri="{FF2B5EF4-FFF2-40B4-BE49-F238E27FC236}">
                <a16:creationId xmlns:a16="http://schemas.microsoft.com/office/drawing/2014/main" id="{80FB4EC2-CED9-4380-835C-CC8D5F5E7854}"/>
              </a:ext>
            </a:extLst>
          </p:cNvPr>
          <p:cNvSpPr txBox="1"/>
          <p:nvPr/>
        </p:nvSpPr>
        <p:spPr>
          <a:xfrm>
            <a:off x="1371600" y="6441260"/>
            <a:ext cx="3699987" cy="646331"/>
          </a:xfrm>
          <a:prstGeom prst="rect">
            <a:avLst/>
          </a:prstGeom>
          <a:noFill/>
        </p:spPr>
        <p:txBody>
          <a:bodyPr wrap="none" rtlCol="0">
            <a:spAutoFit/>
          </a:bodyPr>
          <a:lstStyle/>
          <a:p>
            <a:r>
              <a:rPr lang="en-US" dirty="0">
                <a:hlinkClick r:id="rId2"/>
              </a:rPr>
              <a:t>https://sites.suffolk.edu/lawreview/</a:t>
            </a:r>
            <a:endParaRPr lang="en-US" dirty="0"/>
          </a:p>
          <a:p>
            <a:endParaRPr lang="en-US" dirty="0"/>
          </a:p>
        </p:txBody>
      </p:sp>
      <p:sp>
        <p:nvSpPr>
          <p:cNvPr id="16" name="TextBox 15">
            <a:extLst>
              <a:ext uri="{FF2B5EF4-FFF2-40B4-BE49-F238E27FC236}">
                <a16:creationId xmlns:a16="http://schemas.microsoft.com/office/drawing/2014/main" id="{F1357AE3-ADEB-4FE3-A8D2-C7775110570B}"/>
              </a:ext>
            </a:extLst>
          </p:cNvPr>
          <p:cNvSpPr txBox="1"/>
          <p:nvPr/>
        </p:nvSpPr>
        <p:spPr>
          <a:xfrm>
            <a:off x="1371600" y="2274838"/>
            <a:ext cx="6315834" cy="2554545"/>
          </a:xfrm>
          <a:prstGeom prst="rect">
            <a:avLst/>
          </a:prstGeom>
          <a:solidFill>
            <a:schemeClr val="accent5"/>
          </a:solidFill>
          <a:ln>
            <a:solidFill>
              <a:schemeClr val="bg2"/>
            </a:solidFill>
          </a:ln>
        </p:spPr>
        <p:txBody>
          <a:bodyPr wrap="square" rtlCol="0">
            <a:spAutoFit/>
          </a:bodyPr>
          <a:lstStyle/>
          <a:p>
            <a:r>
              <a:rPr lang="en-US" sz="2000" b="0" i="0" dirty="0">
                <a:solidFill>
                  <a:schemeClr val="bg2"/>
                </a:solidFill>
                <a:effectLst/>
                <a:latin typeface="Open Sans" panose="020B0606030504020204" pitchFamily="34" charset="0"/>
              </a:rPr>
              <a:t>The Suffolk University Law Review is a student-edited legal periodical published four times each year. The Law Review’s objective is to advance legal education and the legal profession through quality legal commentary and high publication standards. With this goal in mind, the Law Review strives to advance the growing reputation of Suffolk University Law School.</a:t>
            </a:r>
            <a:endParaRPr lang="en-US" dirty="0">
              <a:solidFill>
                <a:schemeClr val="bg2"/>
              </a:solidFill>
            </a:endParaRPr>
          </a:p>
        </p:txBody>
      </p:sp>
      <p:pic>
        <p:nvPicPr>
          <p:cNvPr id="27" name="Picture 26">
            <a:extLst>
              <a:ext uri="{FF2B5EF4-FFF2-40B4-BE49-F238E27FC236}">
                <a16:creationId xmlns:a16="http://schemas.microsoft.com/office/drawing/2014/main" id="{D656A5C3-8902-4529-AE23-4870B156B865}"/>
              </a:ext>
            </a:extLst>
          </p:cNvPr>
          <p:cNvPicPr>
            <a:picLocks noChangeAspect="1"/>
          </p:cNvPicPr>
          <p:nvPr/>
        </p:nvPicPr>
        <p:blipFill>
          <a:blip r:embed="rId3"/>
          <a:stretch>
            <a:fillRect/>
          </a:stretch>
        </p:blipFill>
        <p:spPr>
          <a:xfrm>
            <a:off x="8542781" y="1134614"/>
            <a:ext cx="3495469" cy="4834991"/>
          </a:xfrm>
          <a:prstGeom prst="rect">
            <a:avLst/>
          </a:prstGeom>
        </p:spPr>
      </p:pic>
    </p:spTree>
    <p:extLst>
      <p:ext uri="{BB962C8B-B14F-4D97-AF65-F5344CB8AC3E}">
        <p14:creationId xmlns:p14="http://schemas.microsoft.com/office/powerpoint/2010/main" val="1399439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1"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0-#ppt_w/2"/>
                                          </p:val>
                                        </p:tav>
                                        <p:tav tm="100000">
                                          <p:val>
                                            <p:strVal val="#ppt_x"/>
                                          </p:val>
                                        </p:tav>
                                      </p:tavLst>
                                    </p:anim>
                                    <p:anim calcmode="lin" valueType="num">
                                      <p:cBhvr additive="base">
                                        <p:cTn id="8" dur="500" fill="hold"/>
                                        <p:tgtEl>
                                          <p:spTgt spid="1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27"/>
                                        </p:tgtEl>
                                        <p:attrNameLst>
                                          <p:attrName>style.visibility</p:attrName>
                                        </p:attrNameLst>
                                      </p:cBhvr>
                                      <p:to>
                                        <p:strVal val="visible"/>
                                      </p:to>
                                    </p:set>
                                    <p:anim calcmode="lin" valueType="num">
                                      <p:cBhvr additive="base">
                                        <p:cTn id="13" dur="500" fill="hold"/>
                                        <p:tgtEl>
                                          <p:spTgt spid="27"/>
                                        </p:tgtEl>
                                        <p:attrNameLst>
                                          <p:attrName>ppt_x</p:attrName>
                                        </p:attrNameLst>
                                      </p:cBhvr>
                                      <p:tavLst>
                                        <p:tav tm="0">
                                          <p:val>
                                            <p:strVal val="1+#ppt_w/2"/>
                                          </p:val>
                                        </p:tav>
                                        <p:tav tm="100000">
                                          <p:val>
                                            <p:strVal val="#ppt_x"/>
                                          </p:val>
                                        </p:tav>
                                      </p:tavLst>
                                    </p:anim>
                                    <p:anim calcmode="lin" valueType="num">
                                      <p:cBhvr additive="base">
                                        <p:cTn id="14" dur="500" fill="hold"/>
                                        <p:tgtEl>
                                          <p:spTgt spid="2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1"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6808BB-837A-41C4-8A64-3D352FC426AB}"/>
              </a:ext>
            </a:extLst>
          </p:cNvPr>
          <p:cNvSpPr>
            <a:spLocks noGrp="1"/>
          </p:cNvSpPr>
          <p:nvPr>
            <p:ph type="title"/>
          </p:nvPr>
        </p:nvSpPr>
        <p:spPr/>
        <p:txBody>
          <a:bodyPr>
            <a:normAutofit/>
          </a:bodyPr>
          <a:lstStyle/>
          <a:p>
            <a:r>
              <a:rPr lang="en-US" dirty="0"/>
              <a:t>An Organizational Overview</a:t>
            </a:r>
            <a:br>
              <a:rPr lang="en-US" dirty="0"/>
            </a:br>
            <a:r>
              <a:rPr lang="en-US" dirty="0"/>
              <a:t>of Law Review</a:t>
            </a:r>
          </a:p>
        </p:txBody>
      </p:sp>
      <p:sp>
        <p:nvSpPr>
          <p:cNvPr id="3" name="TextBox 2">
            <a:extLst>
              <a:ext uri="{FF2B5EF4-FFF2-40B4-BE49-F238E27FC236}">
                <a16:creationId xmlns:a16="http://schemas.microsoft.com/office/drawing/2014/main" id="{B8B44F33-7274-4A61-BA82-B2457B5E7856}"/>
              </a:ext>
            </a:extLst>
          </p:cNvPr>
          <p:cNvSpPr txBox="1"/>
          <p:nvPr/>
        </p:nvSpPr>
        <p:spPr>
          <a:xfrm>
            <a:off x="2138797" y="2320531"/>
            <a:ext cx="1174360" cy="523220"/>
          </a:xfrm>
          <a:prstGeom prst="rect">
            <a:avLst/>
          </a:prstGeom>
          <a:solidFill>
            <a:schemeClr val="accent5"/>
          </a:solidFill>
          <a:ln>
            <a:solidFill>
              <a:schemeClr val="accent1"/>
            </a:solidFill>
          </a:ln>
        </p:spPr>
        <p:txBody>
          <a:bodyPr wrap="none" rtlCol="0">
            <a:spAutoFit/>
          </a:bodyPr>
          <a:lstStyle/>
          <a:p>
            <a:r>
              <a:rPr lang="en-US" sz="2800" dirty="0">
                <a:solidFill>
                  <a:schemeClr val="bg2"/>
                </a:solidFill>
              </a:rPr>
              <a:t>Author</a:t>
            </a:r>
          </a:p>
        </p:txBody>
      </p:sp>
      <p:sp>
        <p:nvSpPr>
          <p:cNvPr id="4" name="TextBox 3">
            <a:extLst>
              <a:ext uri="{FF2B5EF4-FFF2-40B4-BE49-F238E27FC236}">
                <a16:creationId xmlns:a16="http://schemas.microsoft.com/office/drawing/2014/main" id="{240C2E3D-5579-4F94-AA4B-7997F9440F74}"/>
              </a:ext>
            </a:extLst>
          </p:cNvPr>
          <p:cNvSpPr txBox="1"/>
          <p:nvPr/>
        </p:nvSpPr>
        <p:spPr>
          <a:xfrm>
            <a:off x="1457264" y="3812446"/>
            <a:ext cx="1855893" cy="523220"/>
          </a:xfrm>
          <a:prstGeom prst="rect">
            <a:avLst/>
          </a:prstGeom>
          <a:solidFill>
            <a:schemeClr val="accent5"/>
          </a:solidFill>
          <a:ln>
            <a:solidFill>
              <a:schemeClr val="accent1"/>
            </a:solidFill>
          </a:ln>
        </p:spPr>
        <p:txBody>
          <a:bodyPr wrap="none" rtlCol="0">
            <a:spAutoFit/>
          </a:bodyPr>
          <a:lstStyle/>
          <a:p>
            <a:r>
              <a:rPr lang="en-US" sz="2800" dirty="0">
                <a:solidFill>
                  <a:schemeClr val="bg2"/>
                </a:solidFill>
              </a:rPr>
              <a:t>2L Staffers</a:t>
            </a:r>
          </a:p>
        </p:txBody>
      </p:sp>
      <p:sp>
        <p:nvSpPr>
          <p:cNvPr id="5" name="TextBox 4">
            <a:extLst>
              <a:ext uri="{FF2B5EF4-FFF2-40B4-BE49-F238E27FC236}">
                <a16:creationId xmlns:a16="http://schemas.microsoft.com/office/drawing/2014/main" id="{2B949857-B456-4572-B13C-6945D3D7E975}"/>
              </a:ext>
            </a:extLst>
          </p:cNvPr>
          <p:cNvSpPr txBox="1"/>
          <p:nvPr/>
        </p:nvSpPr>
        <p:spPr>
          <a:xfrm>
            <a:off x="1377306" y="5304361"/>
            <a:ext cx="1935851" cy="523220"/>
          </a:xfrm>
          <a:prstGeom prst="rect">
            <a:avLst/>
          </a:prstGeom>
          <a:solidFill>
            <a:schemeClr val="accent5"/>
          </a:solidFill>
          <a:ln>
            <a:solidFill>
              <a:schemeClr val="accent1"/>
            </a:solidFill>
          </a:ln>
        </p:spPr>
        <p:txBody>
          <a:bodyPr wrap="none" rtlCol="0">
            <a:spAutoFit/>
          </a:bodyPr>
          <a:lstStyle/>
          <a:p>
            <a:r>
              <a:rPr lang="en-US" sz="2800" dirty="0">
                <a:solidFill>
                  <a:schemeClr val="bg2"/>
                </a:solidFill>
              </a:rPr>
              <a:t>Front Office</a:t>
            </a:r>
          </a:p>
        </p:txBody>
      </p:sp>
      <p:pic>
        <p:nvPicPr>
          <p:cNvPr id="7" name="Graphic 6" descr="Document with solid fill">
            <a:extLst>
              <a:ext uri="{FF2B5EF4-FFF2-40B4-BE49-F238E27FC236}">
                <a16:creationId xmlns:a16="http://schemas.microsoft.com/office/drawing/2014/main" id="{1BE18710-150A-40D7-A9CB-C5177CE01A3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653923" y="2171700"/>
            <a:ext cx="914400" cy="914400"/>
          </a:xfrm>
          <a:prstGeom prst="rect">
            <a:avLst/>
          </a:prstGeom>
        </p:spPr>
      </p:pic>
      <p:sp>
        <p:nvSpPr>
          <p:cNvPr id="10" name="TextBox 9">
            <a:extLst>
              <a:ext uri="{FF2B5EF4-FFF2-40B4-BE49-F238E27FC236}">
                <a16:creationId xmlns:a16="http://schemas.microsoft.com/office/drawing/2014/main" id="{FFAE2D0C-8305-4920-8104-45BEEDD8F4EE}"/>
              </a:ext>
            </a:extLst>
          </p:cNvPr>
          <p:cNvSpPr txBox="1"/>
          <p:nvPr/>
        </p:nvSpPr>
        <p:spPr>
          <a:xfrm>
            <a:off x="2184643" y="2973321"/>
            <a:ext cx="1128514" cy="523220"/>
          </a:xfrm>
          <a:prstGeom prst="rect">
            <a:avLst/>
          </a:prstGeom>
          <a:solidFill>
            <a:schemeClr val="accent6"/>
          </a:solidFill>
          <a:ln>
            <a:solidFill>
              <a:schemeClr val="accent1"/>
            </a:solidFill>
          </a:ln>
        </p:spPr>
        <p:txBody>
          <a:bodyPr wrap="none" rtlCol="0">
            <a:spAutoFit/>
          </a:bodyPr>
          <a:lstStyle/>
          <a:p>
            <a:r>
              <a:rPr lang="en-US" sz="2800" dirty="0">
                <a:solidFill>
                  <a:schemeClr val="bg2"/>
                </a:solidFill>
              </a:rPr>
              <a:t>Writes</a:t>
            </a:r>
          </a:p>
        </p:txBody>
      </p:sp>
      <p:sp>
        <p:nvSpPr>
          <p:cNvPr id="11" name="TextBox 10">
            <a:extLst>
              <a:ext uri="{FF2B5EF4-FFF2-40B4-BE49-F238E27FC236}">
                <a16:creationId xmlns:a16="http://schemas.microsoft.com/office/drawing/2014/main" id="{9D835E9B-8774-4B3D-8E3B-B19F5FB0B1EC}"/>
              </a:ext>
            </a:extLst>
          </p:cNvPr>
          <p:cNvSpPr txBox="1"/>
          <p:nvPr/>
        </p:nvSpPr>
        <p:spPr>
          <a:xfrm>
            <a:off x="1353710" y="4461222"/>
            <a:ext cx="1959447" cy="523220"/>
          </a:xfrm>
          <a:prstGeom prst="rect">
            <a:avLst/>
          </a:prstGeom>
          <a:solidFill>
            <a:schemeClr val="accent6"/>
          </a:solidFill>
          <a:ln>
            <a:solidFill>
              <a:schemeClr val="accent1"/>
            </a:solidFill>
          </a:ln>
        </p:spPr>
        <p:txBody>
          <a:bodyPr wrap="none" rtlCol="0">
            <a:spAutoFit/>
          </a:bodyPr>
          <a:lstStyle/>
          <a:p>
            <a:r>
              <a:rPr lang="en-US" sz="2800" dirty="0">
                <a:solidFill>
                  <a:schemeClr val="bg2"/>
                </a:solidFill>
              </a:rPr>
              <a:t>Cite Checks</a:t>
            </a:r>
          </a:p>
        </p:txBody>
      </p:sp>
      <p:sp>
        <p:nvSpPr>
          <p:cNvPr id="12" name="TextBox 11">
            <a:extLst>
              <a:ext uri="{FF2B5EF4-FFF2-40B4-BE49-F238E27FC236}">
                <a16:creationId xmlns:a16="http://schemas.microsoft.com/office/drawing/2014/main" id="{5356A587-2559-4393-A7DE-E20232756123}"/>
              </a:ext>
            </a:extLst>
          </p:cNvPr>
          <p:cNvSpPr txBox="1"/>
          <p:nvPr/>
        </p:nvSpPr>
        <p:spPr>
          <a:xfrm>
            <a:off x="6299432" y="2320531"/>
            <a:ext cx="1067280" cy="523220"/>
          </a:xfrm>
          <a:prstGeom prst="rect">
            <a:avLst/>
          </a:prstGeom>
          <a:solidFill>
            <a:schemeClr val="accent5"/>
          </a:solidFill>
          <a:ln>
            <a:solidFill>
              <a:schemeClr val="accent1"/>
            </a:solidFill>
          </a:ln>
        </p:spPr>
        <p:txBody>
          <a:bodyPr wrap="none" rtlCol="0">
            <a:spAutoFit/>
          </a:bodyPr>
          <a:lstStyle/>
          <a:p>
            <a:r>
              <a:rPr lang="en-US" sz="2800" dirty="0">
                <a:solidFill>
                  <a:schemeClr val="bg2"/>
                </a:solidFill>
              </a:rPr>
              <a:t>Editor</a:t>
            </a:r>
          </a:p>
        </p:txBody>
      </p:sp>
      <p:sp>
        <p:nvSpPr>
          <p:cNvPr id="13" name="TextBox 12">
            <a:extLst>
              <a:ext uri="{FF2B5EF4-FFF2-40B4-BE49-F238E27FC236}">
                <a16:creationId xmlns:a16="http://schemas.microsoft.com/office/drawing/2014/main" id="{29B39395-103C-4F4D-96C6-563ECE61CA54}"/>
              </a:ext>
            </a:extLst>
          </p:cNvPr>
          <p:cNvSpPr txBox="1"/>
          <p:nvPr/>
        </p:nvSpPr>
        <p:spPr>
          <a:xfrm>
            <a:off x="1371600" y="5881876"/>
            <a:ext cx="1941557" cy="523220"/>
          </a:xfrm>
          <a:prstGeom prst="rect">
            <a:avLst/>
          </a:prstGeom>
          <a:solidFill>
            <a:schemeClr val="accent6"/>
          </a:solidFill>
          <a:ln>
            <a:solidFill>
              <a:schemeClr val="accent1"/>
            </a:solidFill>
          </a:ln>
        </p:spPr>
        <p:txBody>
          <a:bodyPr wrap="none" rtlCol="0">
            <a:spAutoFit/>
          </a:bodyPr>
          <a:lstStyle/>
          <a:p>
            <a:r>
              <a:rPr lang="en-US" sz="2800" dirty="0">
                <a:solidFill>
                  <a:schemeClr val="bg2"/>
                </a:solidFill>
              </a:rPr>
              <a:t>Final Check</a:t>
            </a:r>
          </a:p>
        </p:txBody>
      </p:sp>
      <p:sp>
        <p:nvSpPr>
          <p:cNvPr id="14" name="TextBox 13">
            <a:extLst>
              <a:ext uri="{FF2B5EF4-FFF2-40B4-BE49-F238E27FC236}">
                <a16:creationId xmlns:a16="http://schemas.microsoft.com/office/drawing/2014/main" id="{B185C67D-317F-4677-A916-1B0B557F6490}"/>
              </a:ext>
            </a:extLst>
          </p:cNvPr>
          <p:cNvSpPr txBox="1"/>
          <p:nvPr/>
        </p:nvSpPr>
        <p:spPr>
          <a:xfrm>
            <a:off x="6299432" y="2953200"/>
            <a:ext cx="1409810" cy="523220"/>
          </a:xfrm>
          <a:prstGeom prst="rect">
            <a:avLst/>
          </a:prstGeom>
          <a:solidFill>
            <a:schemeClr val="accent6"/>
          </a:solidFill>
          <a:ln>
            <a:solidFill>
              <a:schemeClr val="accent1"/>
            </a:solidFill>
          </a:ln>
        </p:spPr>
        <p:txBody>
          <a:bodyPr wrap="none" rtlCol="0">
            <a:spAutoFit/>
          </a:bodyPr>
          <a:lstStyle/>
          <a:p>
            <a:r>
              <a:rPr lang="en-US" sz="2800" dirty="0">
                <a:solidFill>
                  <a:schemeClr val="bg2"/>
                </a:solidFill>
              </a:rPr>
              <a:t>Reviews</a:t>
            </a:r>
          </a:p>
        </p:txBody>
      </p:sp>
      <p:pic>
        <p:nvPicPr>
          <p:cNvPr id="15" name="Picture 14">
            <a:extLst>
              <a:ext uri="{FF2B5EF4-FFF2-40B4-BE49-F238E27FC236}">
                <a16:creationId xmlns:a16="http://schemas.microsoft.com/office/drawing/2014/main" id="{35076A0D-50D4-461C-B589-AF2DEF519BF7}"/>
              </a:ext>
            </a:extLst>
          </p:cNvPr>
          <p:cNvPicPr>
            <a:picLocks noChangeAspect="1"/>
          </p:cNvPicPr>
          <p:nvPr/>
        </p:nvPicPr>
        <p:blipFill>
          <a:blip r:embed="rId4"/>
          <a:stretch>
            <a:fillRect/>
          </a:stretch>
        </p:blipFill>
        <p:spPr>
          <a:xfrm>
            <a:off x="8003023" y="-26298"/>
            <a:ext cx="4188977" cy="6884298"/>
          </a:xfrm>
          <a:prstGeom prst="rect">
            <a:avLst/>
          </a:prstGeom>
        </p:spPr>
      </p:pic>
    </p:spTree>
    <p:extLst>
      <p:ext uri="{BB962C8B-B14F-4D97-AF65-F5344CB8AC3E}">
        <p14:creationId xmlns:p14="http://schemas.microsoft.com/office/powerpoint/2010/main" val="32386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1+#ppt_w/2"/>
                                          </p:val>
                                        </p:tav>
                                        <p:tav tm="100000">
                                          <p:val>
                                            <p:strVal val="#ppt_x"/>
                                          </p:val>
                                        </p:tav>
                                      </p:tavLst>
                                    </p:anim>
                                    <p:anim calcmode="lin" valueType="num">
                                      <p:cBhvr additive="base">
                                        <p:cTn id="8" dur="50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2" presetClass="path" presetSubtype="0" accel="50000" decel="50000" fill="hold" nodeType="clickEffect">
                                  <p:stCondLst>
                                    <p:cond delay="0"/>
                                  </p:stCondLst>
                                  <p:childTnLst>
                                    <p:animMotion origin="layout" path="M -0.00091 -3.33333E-6 C 0.0181 -0.03125 0.04714 -0.05069 0.0793 -0.05069 C 0.11146 -0.05069 0.14023 -0.03125 0.1599 -3.33333E-6 C 0.14023 0.03102 0.11146 0.0507 0.0793 0.0507 C 0.04714 0.0507 0.0181 0.03102 -0.00091 -3.33333E-6 Z " pathEditMode="relative" rAng="0" ptsTypes="AAAAA">
                                      <p:cBhvr>
                                        <p:cTn id="34" dur="2500" fill="hold"/>
                                        <p:tgtEl>
                                          <p:spTgt spid="7"/>
                                        </p:tgtEl>
                                        <p:attrNameLst>
                                          <p:attrName>ppt_x</p:attrName>
                                          <p:attrName>ppt_y</p:attrName>
                                        </p:attrNameLst>
                                      </p:cBhvr>
                                      <p:rCtr x="8034" y="0"/>
                                    </p:animMotion>
                                  </p:childTnLst>
                                </p:cTn>
                              </p:par>
                            </p:childTnLst>
                          </p:cTn>
                        </p:par>
                      </p:childTnLst>
                    </p:cTn>
                  </p:par>
                  <p:par>
                    <p:cTn id="35" fill="hold">
                      <p:stCondLst>
                        <p:cond delay="indefinite"/>
                      </p:stCondLst>
                      <p:childTnLst>
                        <p:par>
                          <p:cTn id="36" fill="hold">
                            <p:stCondLst>
                              <p:cond delay="0"/>
                            </p:stCondLst>
                            <p:childTnLst>
                              <p:par>
                                <p:cTn id="37" presetID="58" presetClass="path" presetSubtype="0" accel="50000" decel="50000" fill="hold" nodeType="clickEffect">
                                  <p:stCondLst>
                                    <p:cond delay="0"/>
                                  </p:stCondLst>
                                  <p:childTnLst>
                                    <p:animMotion origin="layout" path="M -0.00091 -3.33333E-6 L 0.03971 0.05533 C 0.04883 0.06713 0.05404 0.08449 0.05404 0.10278 C 0.05404 0.12338 0.04883 0.13982 0.03971 0.15162 L -0.00091 0.20718 " pathEditMode="relative" rAng="0" ptsTypes="AAAAA">
                                      <p:cBhvr>
                                        <p:cTn id="38" dur="2000" fill="hold"/>
                                        <p:tgtEl>
                                          <p:spTgt spid="7"/>
                                        </p:tgtEl>
                                        <p:attrNameLst>
                                          <p:attrName>ppt_x</p:attrName>
                                          <p:attrName>ppt_y</p:attrName>
                                        </p:attrNameLst>
                                      </p:cBhvr>
                                      <p:rCtr x="2747" y="10347"/>
                                    </p:animMotion>
                                  </p:childTnLst>
                                </p:cTn>
                              </p:par>
                            </p:childTnLst>
                          </p:cTn>
                        </p:par>
                      </p:childTnLst>
                    </p:cTn>
                  </p:par>
                  <p:par>
                    <p:cTn id="39" fill="hold">
                      <p:stCondLst>
                        <p:cond delay="indefinite"/>
                      </p:stCondLst>
                      <p:childTnLst>
                        <p:par>
                          <p:cTn id="40" fill="hold">
                            <p:stCondLst>
                              <p:cond delay="0"/>
                            </p:stCondLst>
                            <p:childTnLst>
                              <p:par>
                                <p:cTn id="41" presetID="58" presetClass="path" presetSubtype="0" accel="50000" decel="50000" fill="hold" nodeType="clickEffect">
                                  <p:stCondLst>
                                    <p:cond delay="0"/>
                                  </p:stCondLst>
                                  <p:childTnLst>
                                    <p:animMotion origin="layout" path="M -0.00091 0.20718 L 0.03633 0.26343 C 0.04479 0.27639 0.04987 0.29468 0.04987 0.31412 C 0.04987 0.33542 0.04479 0.35278 0.03633 0.36459 L -0.00091 0.42385 " pathEditMode="relative" rAng="0" ptsTypes="AAAAA">
                                      <p:cBhvr>
                                        <p:cTn id="42" dur="2000" fill="hold"/>
                                        <p:tgtEl>
                                          <p:spTgt spid="7"/>
                                        </p:tgtEl>
                                        <p:attrNameLst>
                                          <p:attrName>ppt_x</p:attrName>
                                          <p:attrName>ppt_y</p:attrName>
                                        </p:attrNameLst>
                                      </p:cBhvr>
                                      <p:rCtr x="2539" y="1083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10" grpId="0" animBg="1"/>
      <p:bldP spid="11" grpId="0" animBg="1"/>
      <p:bldP spid="12" grpId="0" animBg="1"/>
      <p:bldP spid="13" grpId="0" animBg="1"/>
      <p:bldP spid="14"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6808BB-837A-41C4-8A64-3D352FC426AB}"/>
              </a:ext>
            </a:extLst>
          </p:cNvPr>
          <p:cNvSpPr>
            <a:spLocks noGrp="1"/>
          </p:cNvSpPr>
          <p:nvPr>
            <p:ph type="title"/>
          </p:nvPr>
        </p:nvSpPr>
        <p:spPr/>
        <p:txBody>
          <a:bodyPr/>
          <a:lstStyle/>
          <a:p>
            <a:r>
              <a:rPr lang="en-US" dirty="0"/>
              <a:t>What are the Problems?</a:t>
            </a:r>
          </a:p>
        </p:txBody>
      </p:sp>
      <p:sp>
        <p:nvSpPr>
          <p:cNvPr id="6" name="TextBox 5">
            <a:extLst>
              <a:ext uri="{FF2B5EF4-FFF2-40B4-BE49-F238E27FC236}">
                <a16:creationId xmlns:a16="http://schemas.microsoft.com/office/drawing/2014/main" id="{16B54C71-2E0C-4F88-834C-9216EAF01996}"/>
              </a:ext>
            </a:extLst>
          </p:cNvPr>
          <p:cNvSpPr txBox="1"/>
          <p:nvPr/>
        </p:nvSpPr>
        <p:spPr>
          <a:xfrm>
            <a:off x="1371600" y="1710035"/>
            <a:ext cx="4619470" cy="461665"/>
          </a:xfrm>
          <a:prstGeom prst="rect">
            <a:avLst/>
          </a:prstGeom>
          <a:noFill/>
        </p:spPr>
        <p:txBody>
          <a:bodyPr wrap="none" rtlCol="0">
            <a:spAutoFit/>
          </a:bodyPr>
          <a:lstStyle/>
          <a:p>
            <a:r>
              <a:rPr lang="en-US" sz="2400" b="1" u="sng" dirty="0"/>
              <a:t>1. Cite Checking takes a long time</a:t>
            </a:r>
          </a:p>
        </p:txBody>
      </p:sp>
      <p:sp>
        <p:nvSpPr>
          <p:cNvPr id="15" name="TextBox 14">
            <a:extLst>
              <a:ext uri="{FF2B5EF4-FFF2-40B4-BE49-F238E27FC236}">
                <a16:creationId xmlns:a16="http://schemas.microsoft.com/office/drawing/2014/main" id="{990371D1-B8AE-4BD1-BC74-42D768FFA135}"/>
              </a:ext>
            </a:extLst>
          </p:cNvPr>
          <p:cNvSpPr txBox="1"/>
          <p:nvPr/>
        </p:nvSpPr>
        <p:spPr>
          <a:xfrm>
            <a:off x="1371600" y="3888648"/>
            <a:ext cx="5595634" cy="461665"/>
          </a:xfrm>
          <a:prstGeom prst="rect">
            <a:avLst/>
          </a:prstGeom>
          <a:noFill/>
        </p:spPr>
        <p:txBody>
          <a:bodyPr wrap="none" rtlCol="0">
            <a:spAutoFit/>
          </a:bodyPr>
          <a:lstStyle/>
          <a:p>
            <a:r>
              <a:rPr lang="en-US" sz="2400" b="1" u="sng" dirty="0"/>
              <a:t>2. Mistakes are made when Cite checking</a:t>
            </a:r>
          </a:p>
        </p:txBody>
      </p:sp>
      <p:sp>
        <p:nvSpPr>
          <p:cNvPr id="8" name="Arrow: Right 7">
            <a:extLst>
              <a:ext uri="{FF2B5EF4-FFF2-40B4-BE49-F238E27FC236}">
                <a16:creationId xmlns:a16="http://schemas.microsoft.com/office/drawing/2014/main" id="{A43DB140-528F-418B-AEFE-5FF7199F823C}"/>
              </a:ext>
            </a:extLst>
          </p:cNvPr>
          <p:cNvSpPr/>
          <p:nvPr/>
        </p:nvSpPr>
        <p:spPr>
          <a:xfrm flipH="1">
            <a:off x="7201913" y="3610316"/>
            <a:ext cx="3770887" cy="1018330"/>
          </a:xfrm>
          <a:prstGeom prst="rightArrow">
            <a:avLst/>
          </a:prstGeom>
          <a:solidFill>
            <a:schemeClr val="accent6"/>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Online Citation Generators - Bluebook 101 - Library Guides at University of  Washington Libraries">
            <a:extLst>
              <a:ext uri="{FF2B5EF4-FFF2-40B4-BE49-F238E27FC236}">
                <a16:creationId xmlns:a16="http://schemas.microsoft.com/office/drawing/2014/main" id="{5A57A2B8-6746-432D-B4FF-9CFE1917F3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7418" y="4456238"/>
            <a:ext cx="2720631" cy="207487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Technology Is Boring | Bruceb Consulting">
            <a:extLst>
              <a:ext uri="{FF2B5EF4-FFF2-40B4-BE49-F238E27FC236}">
                <a16:creationId xmlns:a16="http://schemas.microsoft.com/office/drawing/2014/main" id="{FE2E96D1-8C7F-4A9F-A987-089F4897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18199" y="2169084"/>
            <a:ext cx="2609850" cy="1752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879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8" fill="hold" nodeType="clickEffect">
                                  <p:stCondLst>
                                    <p:cond delay="0"/>
                                  </p:stCondLst>
                                  <p:childTnLst>
                                    <p:set>
                                      <p:cBhvr>
                                        <p:cTn id="10" dur="1" fill="hold">
                                          <p:stCondLst>
                                            <p:cond delay="0"/>
                                          </p:stCondLst>
                                        </p:cTn>
                                        <p:tgtEl>
                                          <p:spTgt spid="1028"/>
                                        </p:tgtEl>
                                        <p:attrNameLst>
                                          <p:attrName>style.visibility</p:attrName>
                                        </p:attrNameLst>
                                      </p:cBhvr>
                                      <p:to>
                                        <p:strVal val="visible"/>
                                      </p:to>
                                    </p:set>
                                    <p:anim calcmode="lin" valueType="num">
                                      <p:cBhvr additive="base">
                                        <p:cTn id="11" dur="500" fill="hold"/>
                                        <p:tgtEl>
                                          <p:spTgt spid="1028"/>
                                        </p:tgtEl>
                                        <p:attrNameLst>
                                          <p:attrName>ppt_x</p:attrName>
                                        </p:attrNameLst>
                                      </p:cBhvr>
                                      <p:tavLst>
                                        <p:tav tm="0">
                                          <p:val>
                                            <p:strVal val="0-#ppt_w/2"/>
                                          </p:val>
                                        </p:tav>
                                        <p:tav tm="100000">
                                          <p:val>
                                            <p:strVal val="#ppt_x"/>
                                          </p:val>
                                        </p:tav>
                                      </p:tavLst>
                                    </p:anim>
                                    <p:anim calcmode="lin" valueType="num">
                                      <p:cBhvr additive="base">
                                        <p:cTn id="12" dur="500" fill="hold"/>
                                        <p:tgtEl>
                                          <p:spTgt spid="1028"/>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 presetClass="entr" presetSubtype="8" fill="hold" nodeType="clickEffect">
                                  <p:stCondLst>
                                    <p:cond delay="0"/>
                                  </p:stCondLst>
                                  <p:childTnLst>
                                    <p:set>
                                      <p:cBhvr>
                                        <p:cTn id="20" dur="1" fill="hold">
                                          <p:stCondLst>
                                            <p:cond delay="0"/>
                                          </p:stCondLst>
                                        </p:cTn>
                                        <p:tgtEl>
                                          <p:spTgt spid="1026"/>
                                        </p:tgtEl>
                                        <p:attrNameLst>
                                          <p:attrName>style.visibility</p:attrName>
                                        </p:attrNameLst>
                                      </p:cBhvr>
                                      <p:to>
                                        <p:strVal val="visible"/>
                                      </p:to>
                                    </p:set>
                                    <p:anim calcmode="lin" valueType="num">
                                      <p:cBhvr additive="base">
                                        <p:cTn id="21" dur="500" fill="hold"/>
                                        <p:tgtEl>
                                          <p:spTgt spid="1026"/>
                                        </p:tgtEl>
                                        <p:attrNameLst>
                                          <p:attrName>ppt_x</p:attrName>
                                        </p:attrNameLst>
                                      </p:cBhvr>
                                      <p:tavLst>
                                        <p:tav tm="0">
                                          <p:val>
                                            <p:strVal val="0-#ppt_w/2"/>
                                          </p:val>
                                        </p:tav>
                                        <p:tav tm="100000">
                                          <p:val>
                                            <p:strVal val="#ppt_x"/>
                                          </p:val>
                                        </p:tav>
                                      </p:tavLst>
                                    </p:anim>
                                    <p:anim calcmode="lin" valueType="num">
                                      <p:cBhvr additive="base">
                                        <p:cTn id="22" dur="500" fill="hold"/>
                                        <p:tgtEl>
                                          <p:spTgt spid="1026"/>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2"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500" fill="hold"/>
                                        <p:tgtEl>
                                          <p:spTgt spid="8"/>
                                        </p:tgtEl>
                                        <p:attrNameLst>
                                          <p:attrName>ppt_x</p:attrName>
                                        </p:attrNameLst>
                                      </p:cBhvr>
                                      <p:tavLst>
                                        <p:tav tm="0">
                                          <p:val>
                                            <p:strVal val="1+#ppt_w/2"/>
                                          </p:val>
                                        </p:tav>
                                        <p:tav tm="100000">
                                          <p:val>
                                            <p:strVal val="#ppt_x"/>
                                          </p:val>
                                        </p:tav>
                                      </p:tavLst>
                                    </p:anim>
                                    <p:anim calcmode="lin" valueType="num">
                                      <p:cBhvr additive="base">
                                        <p:cTn id="28"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5" grpId="0"/>
      <p:bldP spid="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6808BB-837A-41C4-8A64-3D352FC426AB}"/>
              </a:ext>
            </a:extLst>
          </p:cNvPr>
          <p:cNvSpPr>
            <a:spLocks noGrp="1"/>
          </p:cNvSpPr>
          <p:nvPr>
            <p:ph type="title"/>
          </p:nvPr>
        </p:nvSpPr>
        <p:spPr/>
        <p:txBody>
          <a:bodyPr/>
          <a:lstStyle/>
          <a:p>
            <a:r>
              <a:rPr lang="en-US" dirty="0"/>
              <a:t>What are the current solutions to the problem?</a:t>
            </a:r>
          </a:p>
        </p:txBody>
      </p:sp>
      <p:pic>
        <p:nvPicPr>
          <p:cNvPr id="2050" name="Picture 2" descr="Events | Page 111 | USC Annenberg School for Communication and Journalism">
            <a:extLst>
              <a:ext uri="{FF2B5EF4-FFF2-40B4-BE49-F238E27FC236}">
                <a16:creationId xmlns:a16="http://schemas.microsoft.com/office/drawing/2014/main" id="{AB566600-BB5B-4CF9-B3E3-F655A67DCD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1600" y="2388862"/>
            <a:ext cx="3751544" cy="259722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972AF21-7B7A-4B8D-8B64-A0A23EE90794}"/>
              </a:ext>
            </a:extLst>
          </p:cNvPr>
          <p:cNvSpPr txBox="1"/>
          <p:nvPr/>
        </p:nvSpPr>
        <p:spPr>
          <a:xfrm>
            <a:off x="1371600" y="1927197"/>
            <a:ext cx="2819554" cy="461665"/>
          </a:xfrm>
          <a:prstGeom prst="rect">
            <a:avLst/>
          </a:prstGeom>
          <a:noFill/>
        </p:spPr>
        <p:txBody>
          <a:bodyPr wrap="none" rtlCol="0">
            <a:spAutoFit/>
          </a:bodyPr>
          <a:lstStyle/>
          <a:p>
            <a:r>
              <a:rPr lang="en-US" sz="2400" b="1" u="sng" dirty="0"/>
              <a:t>Manually Cite Check</a:t>
            </a:r>
          </a:p>
        </p:txBody>
      </p:sp>
      <p:sp>
        <p:nvSpPr>
          <p:cNvPr id="7" name="TextBox 6">
            <a:extLst>
              <a:ext uri="{FF2B5EF4-FFF2-40B4-BE49-F238E27FC236}">
                <a16:creationId xmlns:a16="http://schemas.microsoft.com/office/drawing/2014/main" id="{233BBA0D-46B7-426F-865A-A553DE58CB18}"/>
              </a:ext>
            </a:extLst>
          </p:cNvPr>
          <p:cNvSpPr txBox="1"/>
          <p:nvPr/>
        </p:nvSpPr>
        <p:spPr>
          <a:xfrm>
            <a:off x="5359625" y="1940867"/>
            <a:ext cx="4880695" cy="461665"/>
          </a:xfrm>
          <a:prstGeom prst="rect">
            <a:avLst/>
          </a:prstGeom>
          <a:noFill/>
        </p:spPr>
        <p:txBody>
          <a:bodyPr wrap="none" rtlCol="0">
            <a:spAutoFit/>
          </a:bodyPr>
          <a:lstStyle/>
          <a:p>
            <a:r>
              <a:rPr lang="en-US" sz="2400" b="1" u="sng" dirty="0"/>
              <a:t>Buy or use a premade “</a:t>
            </a:r>
            <a:r>
              <a:rPr lang="en-US" sz="2400" b="1" u="sng" dirty="0" err="1"/>
              <a:t>Citechecker</a:t>
            </a:r>
            <a:r>
              <a:rPr lang="en-US" sz="2400" b="1" u="sng" dirty="0"/>
              <a:t>”</a:t>
            </a:r>
          </a:p>
        </p:txBody>
      </p:sp>
      <p:pic>
        <p:nvPicPr>
          <p:cNvPr id="4" name="Picture 3">
            <a:extLst>
              <a:ext uri="{FF2B5EF4-FFF2-40B4-BE49-F238E27FC236}">
                <a16:creationId xmlns:a16="http://schemas.microsoft.com/office/drawing/2014/main" id="{383923E9-6F09-4D0D-AD9F-B23AEB480121}"/>
              </a:ext>
            </a:extLst>
          </p:cNvPr>
          <p:cNvPicPr>
            <a:picLocks noChangeAspect="1"/>
          </p:cNvPicPr>
          <p:nvPr/>
        </p:nvPicPr>
        <p:blipFill>
          <a:blip r:embed="rId3"/>
          <a:stretch>
            <a:fillRect/>
          </a:stretch>
        </p:blipFill>
        <p:spPr>
          <a:xfrm>
            <a:off x="5359625" y="2467153"/>
            <a:ext cx="5771173" cy="1919227"/>
          </a:xfrm>
          <a:prstGeom prst="rect">
            <a:avLst/>
          </a:prstGeom>
        </p:spPr>
      </p:pic>
      <p:sp>
        <p:nvSpPr>
          <p:cNvPr id="10" name="TextBox 9">
            <a:extLst>
              <a:ext uri="{FF2B5EF4-FFF2-40B4-BE49-F238E27FC236}">
                <a16:creationId xmlns:a16="http://schemas.microsoft.com/office/drawing/2014/main" id="{54BDB25C-B4C8-4CF9-A2FC-F41D47CB32DE}"/>
              </a:ext>
            </a:extLst>
          </p:cNvPr>
          <p:cNvSpPr txBox="1"/>
          <p:nvPr/>
        </p:nvSpPr>
        <p:spPr>
          <a:xfrm>
            <a:off x="1319031" y="4972414"/>
            <a:ext cx="2675412" cy="1200329"/>
          </a:xfrm>
          <a:prstGeom prst="rect">
            <a:avLst/>
          </a:prstGeom>
          <a:noFill/>
        </p:spPr>
        <p:txBody>
          <a:bodyPr wrap="none" rtlCol="0">
            <a:spAutoFit/>
          </a:bodyPr>
          <a:lstStyle/>
          <a:p>
            <a:r>
              <a:rPr lang="en-US" sz="2400" b="1" u="sng" dirty="0"/>
              <a:t>Problems:</a:t>
            </a:r>
          </a:p>
          <a:p>
            <a:r>
              <a:rPr lang="en-US" sz="2400" dirty="0"/>
              <a:t>Time consuming</a:t>
            </a:r>
          </a:p>
          <a:p>
            <a:r>
              <a:rPr lang="en-US" sz="2400" dirty="0"/>
              <a:t>Mistakes are made</a:t>
            </a:r>
          </a:p>
        </p:txBody>
      </p:sp>
      <p:sp>
        <p:nvSpPr>
          <p:cNvPr id="11" name="TextBox 10">
            <a:extLst>
              <a:ext uri="{FF2B5EF4-FFF2-40B4-BE49-F238E27FC236}">
                <a16:creationId xmlns:a16="http://schemas.microsoft.com/office/drawing/2014/main" id="{FEF4F400-E09B-44F0-B1FA-CC3CB6931EB3}"/>
              </a:ext>
            </a:extLst>
          </p:cNvPr>
          <p:cNvSpPr txBox="1"/>
          <p:nvPr/>
        </p:nvSpPr>
        <p:spPr>
          <a:xfrm>
            <a:off x="5359625" y="4986085"/>
            <a:ext cx="6018122" cy="1200329"/>
          </a:xfrm>
          <a:prstGeom prst="rect">
            <a:avLst/>
          </a:prstGeom>
          <a:noFill/>
        </p:spPr>
        <p:txBody>
          <a:bodyPr wrap="none" rtlCol="0">
            <a:spAutoFit/>
          </a:bodyPr>
          <a:lstStyle/>
          <a:p>
            <a:r>
              <a:rPr lang="en-US" sz="2400" b="1" u="sng" dirty="0"/>
              <a:t>Problems:</a:t>
            </a:r>
          </a:p>
          <a:p>
            <a:r>
              <a:rPr lang="en-US" sz="2400" dirty="0"/>
              <a:t>Not specific to Law Review</a:t>
            </a:r>
          </a:p>
          <a:p>
            <a:r>
              <a:rPr lang="en-US" sz="2400" dirty="0"/>
              <a:t>Will require Manual Cite Checking afterwards</a:t>
            </a:r>
          </a:p>
        </p:txBody>
      </p:sp>
    </p:spTree>
    <p:extLst>
      <p:ext uri="{BB962C8B-B14F-4D97-AF65-F5344CB8AC3E}">
        <p14:creationId xmlns:p14="http://schemas.microsoft.com/office/powerpoint/2010/main" val="590270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8" fill="hold" nodeType="clickEffect">
                                  <p:stCondLst>
                                    <p:cond delay="0"/>
                                  </p:stCondLst>
                                  <p:childTnLst>
                                    <p:set>
                                      <p:cBhvr>
                                        <p:cTn id="10" dur="1" fill="hold">
                                          <p:stCondLst>
                                            <p:cond delay="0"/>
                                          </p:stCondLst>
                                        </p:cTn>
                                        <p:tgtEl>
                                          <p:spTgt spid="2050"/>
                                        </p:tgtEl>
                                        <p:attrNameLst>
                                          <p:attrName>style.visibility</p:attrName>
                                        </p:attrNameLst>
                                      </p:cBhvr>
                                      <p:to>
                                        <p:strVal val="visible"/>
                                      </p:to>
                                    </p:set>
                                    <p:anim calcmode="lin" valueType="num">
                                      <p:cBhvr additive="base">
                                        <p:cTn id="11" dur="500" fill="hold"/>
                                        <p:tgtEl>
                                          <p:spTgt spid="2050"/>
                                        </p:tgtEl>
                                        <p:attrNameLst>
                                          <p:attrName>ppt_x</p:attrName>
                                        </p:attrNameLst>
                                      </p:cBhvr>
                                      <p:tavLst>
                                        <p:tav tm="0">
                                          <p:val>
                                            <p:strVal val="0-#ppt_w/2"/>
                                          </p:val>
                                        </p:tav>
                                        <p:tav tm="100000">
                                          <p:val>
                                            <p:strVal val="#ppt_x"/>
                                          </p:val>
                                        </p:tav>
                                      </p:tavLst>
                                    </p:anim>
                                    <p:anim calcmode="lin" valueType="num">
                                      <p:cBhvr additive="base">
                                        <p:cTn id="12" dur="500" fill="hold"/>
                                        <p:tgtEl>
                                          <p:spTgt spid="2050"/>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nodeType="clickEffect">
                                  <p:stCondLst>
                                    <p:cond delay="0"/>
                                  </p:stCondLst>
                                  <p:childTnLst>
                                    <p:set>
                                      <p:cBhvr>
                                        <p:cTn id="24" dur="1" fill="hold">
                                          <p:stCondLst>
                                            <p:cond delay="0"/>
                                          </p:stCondLst>
                                        </p:cTn>
                                        <p:tgtEl>
                                          <p:spTgt spid="4"/>
                                        </p:tgtEl>
                                        <p:attrNameLst>
                                          <p:attrName>style.visibility</p:attrName>
                                        </p:attrNameLst>
                                      </p:cBhvr>
                                      <p:to>
                                        <p:strVal val="visible"/>
                                      </p:to>
                                    </p:set>
                                    <p:anim calcmode="lin" valueType="num">
                                      <p:cBhvr additive="base">
                                        <p:cTn id="25" dur="500" fill="hold"/>
                                        <p:tgtEl>
                                          <p:spTgt spid="4"/>
                                        </p:tgtEl>
                                        <p:attrNameLst>
                                          <p:attrName>ppt_x</p:attrName>
                                        </p:attrNameLst>
                                      </p:cBhvr>
                                      <p:tavLst>
                                        <p:tav tm="0">
                                          <p:val>
                                            <p:strVal val="1+#ppt_w/2"/>
                                          </p:val>
                                        </p:tav>
                                        <p:tav tm="100000">
                                          <p:val>
                                            <p:strVal val="#ppt_x"/>
                                          </p:val>
                                        </p:tav>
                                      </p:tavLst>
                                    </p:anim>
                                    <p:anim calcmode="lin" valueType="num">
                                      <p:cBhvr additive="base">
                                        <p:cTn id="26"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0" grpId="0"/>
      <p:bldP spid="11"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6808BB-837A-41C4-8A64-3D352FC426AB}"/>
              </a:ext>
            </a:extLst>
          </p:cNvPr>
          <p:cNvSpPr>
            <a:spLocks noGrp="1"/>
          </p:cNvSpPr>
          <p:nvPr>
            <p:ph type="title"/>
          </p:nvPr>
        </p:nvSpPr>
        <p:spPr/>
        <p:txBody>
          <a:bodyPr/>
          <a:lstStyle/>
          <a:p>
            <a:r>
              <a:rPr lang="en-US" dirty="0"/>
              <a:t>Who will I be </a:t>
            </a:r>
            <a:br>
              <a:rPr lang="en-US" dirty="0"/>
            </a:br>
            <a:r>
              <a:rPr lang="en-US" dirty="0"/>
              <a:t>interfacing with?</a:t>
            </a:r>
          </a:p>
        </p:txBody>
      </p:sp>
      <p:pic>
        <p:nvPicPr>
          <p:cNvPr id="9" name="Picture 8">
            <a:extLst>
              <a:ext uri="{FF2B5EF4-FFF2-40B4-BE49-F238E27FC236}">
                <a16:creationId xmlns:a16="http://schemas.microsoft.com/office/drawing/2014/main" id="{121BF7BB-93F3-4746-A4E8-D174D902AF88}"/>
              </a:ext>
            </a:extLst>
          </p:cNvPr>
          <p:cNvPicPr>
            <a:picLocks noChangeAspect="1"/>
          </p:cNvPicPr>
          <p:nvPr/>
        </p:nvPicPr>
        <p:blipFill>
          <a:blip r:embed="rId2"/>
          <a:stretch>
            <a:fillRect/>
          </a:stretch>
        </p:blipFill>
        <p:spPr>
          <a:xfrm>
            <a:off x="6096001" y="-26298"/>
            <a:ext cx="6096000" cy="10018360"/>
          </a:xfrm>
          <a:prstGeom prst="rect">
            <a:avLst/>
          </a:prstGeom>
        </p:spPr>
      </p:pic>
      <p:sp>
        <p:nvSpPr>
          <p:cNvPr id="3" name="Oval 2">
            <a:extLst>
              <a:ext uri="{FF2B5EF4-FFF2-40B4-BE49-F238E27FC236}">
                <a16:creationId xmlns:a16="http://schemas.microsoft.com/office/drawing/2014/main" id="{EEA3ED5E-B73A-4419-A441-16837B89ED08}"/>
              </a:ext>
            </a:extLst>
          </p:cNvPr>
          <p:cNvSpPr/>
          <p:nvPr/>
        </p:nvSpPr>
        <p:spPr>
          <a:xfrm>
            <a:off x="8519433" y="1804307"/>
            <a:ext cx="1249136" cy="432707"/>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6AF01E05-EEC9-4CC0-AF89-64E7478FE0FA}"/>
              </a:ext>
            </a:extLst>
          </p:cNvPr>
          <p:cNvSpPr/>
          <p:nvPr/>
        </p:nvSpPr>
        <p:spPr>
          <a:xfrm>
            <a:off x="7022648" y="2364921"/>
            <a:ext cx="1249136" cy="432707"/>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7AB41B4A-6AFD-42D2-8B3F-896B76C86302}"/>
              </a:ext>
            </a:extLst>
          </p:cNvPr>
          <p:cNvSpPr txBox="1"/>
          <p:nvPr/>
        </p:nvSpPr>
        <p:spPr>
          <a:xfrm>
            <a:off x="1371599" y="3185439"/>
            <a:ext cx="3465757" cy="646331"/>
          </a:xfrm>
          <a:prstGeom prst="rect">
            <a:avLst/>
          </a:prstGeom>
          <a:noFill/>
        </p:spPr>
        <p:txBody>
          <a:bodyPr wrap="none" rtlCol="0">
            <a:spAutoFit/>
          </a:bodyPr>
          <a:lstStyle/>
          <a:p>
            <a:r>
              <a:rPr lang="en-US" dirty="0"/>
              <a:t>For Smaller questions and issues:</a:t>
            </a:r>
          </a:p>
          <a:p>
            <a:r>
              <a:rPr lang="en-US" dirty="0"/>
              <a:t>Derek Wells, Editor-in-Chief</a:t>
            </a:r>
          </a:p>
        </p:txBody>
      </p:sp>
      <p:sp>
        <p:nvSpPr>
          <p:cNvPr id="13" name="TextBox 12">
            <a:extLst>
              <a:ext uri="{FF2B5EF4-FFF2-40B4-BE49-F238E27FC236}">
                <a16:creationId xmlns:a16="http://schemas.microsoft.com/office/drawing/2014/main" id="{2EFBB9B1-25B1-4A34-957F-288223224587}"/>
              </a:ext>
            </a:extLst>
          </p:cNvPr>
          <p:cNvSpPr txBox="1"/>
          <p:nvPr/>
        </p:nvSpPr>
        <p:spPr>
          <a:xfrm>
            <a:off x="1371599" y="4199178"/>
            <a:ext cx="3292889" cy="923330"/>
          </a:xfrm>
          <a:prstGeom prst="rect">
            <a:avLst/>
          </a:prstGeom>
          <a:noFill/>
        </p:spPr>
        <p:txBody>
          <a:bodyPr wrap="none" rtlCol="0">
            <a:spAutoFit/>
          </a:bodyPr>
          <a:lstStyle/>
          <a:p>
            <a:r>
              <a:rPr lang="en-US" dirty="0"/>
              <a:t>For Larger presentations:</a:t>
            </a:r>
          </a:p>
          <a:p>
            <a:r>
              <a:rPr lang="en-US" dirty="0"/>
              <a:t>Derek Wells, Editor-in-Chief</a:t>
            </a:r>
          </a:p>
          <a:p>
            <a:r>
              <a:rPr lang="en-US" dirty="0"/>
              <a:t>Lauren </a:t>
            </a:r>
            <a:r>
              <a:rPr lang="en-US" dirty="0" err="1"/>
              <a:t>Bertino</a:t>
            </a:r>
            <a:r>
              <a:rPr lang="en-US" dirty="0"/>
              <a:t>, Executive Editor</a:t>
            </a:r>
          </a:p>
        </p:txBody>
      </p:sp>
    </p:spTree>
    <p:extLst>
      <p:ext uri="{BB962C8B-B14F-4D97-AF65-F5344CB8AC3E}">
        <p14:creationId xmlns:p14="http://schemas.microsoft.com/office/powerpoint/2010/main" val="2349521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1+#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2" grpId="0" animBg="1"/>
      <p:bldP spid="5" grpId="0"/>
      <p:bldP spid="1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E0043-3E52-437D-9B79-0F31632BD790}"/>
              </a:ext>
            </a:extLst>
          </p:cNvPr>
          <p:cNvSpPr>
            <a:spLocks noGrp="1"/>
          </p:cNvSpPr>
          <p:nvPr>
            <p:ph type="title"/>
          </p:nvPr>
        </p:nvSpPr>
        <p:spPr/>
        <p:txBody>
          <a:bodyPr>
            <a:normAutofit fontScale="90000"/>
          </a:bodyPr>
          <a:lstStyle/>
          <a:p>
            <a:r>
              <a:rPr lang="en-US" dirty="0"/>
              <a:t>What does the solution look like</a:t>
            </a:r>
            <a:br>
              <a:rPr lang="en-US" dirty="0"/>
            </a:br>
            <a:r>
              <a:rPr lang="en-US" dirty="0"/>
              <a:t>Option 1:  Word Macros + Regular Expressions</a:t>
            </a:r>
          </a:p>
        </p:txBody>
      </p:sp>
      <p:pic>
        <p:nvPicPr>
          <p:cNvPr id="3" name="Screen Recording 2">
            <a:hlinkClick r:id="" action="ppaction://media"/>
            <a:extLst>
              <a:ext uri="{FF2B5EF4-FFF2-40B4-BE49-F238E27FC236}">
                <a16:creationId xmlns:a16="http://schemas.microsoft.com/office/drawing/2014/main" id="{CD6B4833-D7AB-4EDC-8CFD-8CCF84D12F0D}"/>
              </a:ext>
            </a:extLst>
          </p:cNvPr>
          <p:cNvPicPr>
            <a:picLocks noChangeAspect="1"/>
          </p:cNvPicPr>
          <p:nvPr>
            <a:videoFile r:link="rId1"/>
            <p:extLst>
              <p:ext uri="{DAA4B4D4-6D71-4841-9C94-3DE7FCFB9230}">
                <p14:media xmlns:p14="http://schemas.microsoft.com/office/powerpoint/2010/main" r:embed="rId2">
                  <p14:trim end="3554.7"/>
                </p14:media>
              </p:ext>
            </p:extLst>
          </p:nvPr>
        </p:nvPicPr>
        <p:blipFill>
          <a:blip r:embed="rId4"/>
          <a:stretch>
            <a:fillRect/>
          </a:stretch>
        </p:blipFill>
        <p:spPr>
          <a:xfrm>
            <a:off x="4474029" y="1999492"/>
            <a:ext cx="7260770" cy="4858508"/>
          </a:xfrm>
          <a:prstGeom prst="rect">
            <a:avLst/>
          </a:prstGeom>
        </p:spPr>
      </p:pic>
      <p:sp>
        <p:nvSpPr>
          <p:cNvPr id="4" name="TextBox 3">
            <a:extLst>
              <a:ext uri="{FF2B5EF4-FFF2-40B4-BE49-F238E27FC236}">
                <a16:creationId xmlns:a16="http://schemas.microsoft.com/office/drawing/2014/main" id="{792A3051-901C-49F6-B467-9765A8F780F9}"/>
              </a:ext>
            </a:extLst>
          </p:cNvPr>
          <p:cNvSpPr txBox="1"/>
          <p:nvPr/>
        </p:nvSpPr>
        <p:spPr>
          <a:xfrm>
            <a:off x="1004206" y="2930978"/>
            <a:ext cx="2058579" cy="923330"/>
          </a:xfrm>
          <a:prstGeom prst="rect">
            <a:avLst/>
          </a:prstGeom>
          <a:noFill/>
        </p:spPr>
        <p:txBody>
          <a:bodyPr wrap="square" rtlCol="0">
            <a:spAutoFit/>
          </a:bodyPr>
          <a:lstStyle/>
          <a:p>
            <a:r>
              <a:rPr lang="en-US" b="1" u="sng" dirty="0"/>
              <a:t>Pros:</a:t>
            </a:r>
            <a:r>
              <a:rPr lang="en-US" dirty="0"/>
              <a:t>  </a:t>
            </a:r>
          </a:p>
          <a:p>
            <a:r>
              <a:rPr lang="en-US" dirty="0"/>
              <a:t>Easy to use</a:t>
            </a:r>
          </a:p>
          <a:p>
            <a:r>
              <a:rPr lang="en-US" dirty="0"/>
              <a:t>Keeps Formation</a:t>
            </a:r>
          </a:p>
        </p:txBody>
      </p:sp>
      <p:sp>
        <p:nvSpPr>
          <p:cNvPr id="5" name="TextBox 4">
            <a:extLst>
              <a:ext uri="{FF2B5EF4-FFF2-40B4-BE49-F238E27FC236}">
                <a16:creationId xmlns:a16="http://schemas.microsoft.com/office/drawing/2014/main" id="{18BB44AD-9952-4414-8C11-D45DBD85052D}"/>
              </a:ext>
            </a:extLst>
          </p:cNvPr>
          <p:cNvSpPr txBox="1"/>
          <p:nvPr/>
        </p:nvSpPr>
        <p:spPr>
          <a:xfrm>
            <a:off x="991507" y="3854308"/>
            <a:ext cx="3482522" cy="923330"/>
          </a:xfrm>
          <a:prstGeom prst="rect">
            <a:avLst/>
          </a:prstGeom>
          <a:noFill/>
        </p:spPr>
        <p:txBody>
          <a:bodyPr wrap="square" rtlCol="0">
            <a:spAutoFit/>
          </a:bodyPr>
          <a:lstStyle/>
          <a:p>
            <a:r>
              <a:rPr lang="en-US" b="1" u="sng" dirty="0"/>
              <a:t>Cons:</a:t>
            </a:r>
            <a:r>
              <a:rPr lang="en-US" dirty="0"/>
              <a:t>  </a:t>
            </a:r>
          </a:p>
          <a:p>
            <a:r>
              <a:rPr lang="en-US" dirty="0"/>
              <a:t>Relatively limited ability </a:t>
            </a:r>
          </a:p>
          <a:p>
            <a:r>
              <a:rPr lang="en-US" dirty="0"/>
              <a:t>No ability to group</a:t>
            </a:r>
          </a:p>
        </p:txBody>
      </p:sp>
    </p:spTree>
    <p:extLst>
      <p:ext uri="{BB962C8B-B14F-4D97-AF65-F5344CB8AC3E}">
        <p14:creationId xmlns:p14="http://schemas.microsoft.com/office/powerpoint/2010/main" val="1686007583"/>
      </p:ext>
    </p:extLst>
  </p:cSld>
  <p:clrMapOvr>
    <a:masterClrMapping/>
  </p:clrMapOvr>
  <mc:AlternateContent xmlns:mc="http://schemas.openxmlformats.org/markup-compatibility/2006">
    <mc:Choice xmlns:p14="http://schemas.microsoft.com/office/powerpoint/2010/main" Requires="p14">
      <p:transition spd="slow" p14:dur="2000" advTm="9946"/>
    </mc:Choice>
    <mc:Fallback>
      <p:transition spd="slow" advTm="994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6392" fill="hold"/>
                                        <p:tgtEl>
                                          <p:spTgt spid="3"/>
                                        </p:tgtEl>
                                      </p:cBhvr>
                                    </p:cmd>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9" fill="hold" display="0">
                  <p:stCondLst>
                    <p:cond delay="indefinite"/>
                  </p:stCondLst>
                </p:cTn>
                <p:tgtEl>
                  <p:spTgt spid="3"/>
                </p:tgtEl>
              </p:cMediaNode>
            </p:video>
          </p:childTnLst>
        </p:cTn>
      </p:par>
    </p:tnLst>
    <p:bldLst>
      <p:bldP spid="4" grpId="0"/>
      <p:bldP spid="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E0043-3E52-437D-9B79-0F31632BD790}"/>
              </a:ext>
            </a:extLst>
          </p:cNvPr>
          <p:cNvSpPr>
            <a:spLocks noGrp="1"/>
          </p:cNvSpPr>
          <p:nvPr>
            <p:ph type="title"/>
          </p:nvPr>
        </p:nvSpPr>
        <p:spPr/>
        <p:txBody>
          <a:bodyPr>
            <a:normAutofit/>
          </a:bodyPr>
          <a:lstStyle/>
          <a:p>
            <a:r>
              <a:rPr lang="en-US" dirty="0"/>
              <a:t>What does the solution look like</a:t>
            </a:r>
            <a:br>
              <a:rPr lang="en-US" dirty="0"/>
            </a:br>
            <a:r>
              <a:rPr lang="en-US" dirty="0"/>
              <a:t>Option 2:  Python + Regular Expressions</a:t>
            </a:r>
          </a:p>
        </p:txBody>
      </p:sp>
      <p:sp>
        <p:nvSpPr>
          <p:cNvPr id="4" name="TextBox 3">
            <a:extLst>
              <a:ext uri="{FF2B5EF4-FFF2-40B4-BE49-F238E27FC236}">
                <a16:creationId xmlns:a16="http://schemas.microsoft.com/office/drawing/2014/main" id="{792A3051-901C-49F6-B467-9765A8F780F9}"/>
              </a:ext>
            </a:extLst>
          </p:cNvPr>
          <p:cNvSpPr txBox="1"/>
          <p:nvPr/>
        </p:nvSpPr>
        <p:spPr>
          <a:xfrm>
            <a:off x="1004206" y="2930978"/>
            <a:ext cx="2963637" cy="1200329"/>
          </a:xfrm>
          <a:prstGeom prst="rect">
            <a:avLst/>
          </a:prstGeom>
          <a:noFill/>
        </p:spPr>
        <p:txBody>
          <a:bodyPr wrap="square" rtlCol="0">
            <a:spAutoFit/>
          </a:bodyPr>
          <a:lstStyle/>
          <a:p>
            <a:r>
              <a:rPr lang="en-US" b="1" u="sng" dirty="0"/>
              <a:t>Pros:</a:t>
            </a:r>
            <a:r>
              <a:rPr lang="en-US" dirty="0"/>
              <a:t>  </a:t>
            </a:r>
          </a:p>
          <a:p>
            <a:r>
              <a:rPr lang="en-US" dirty="0"/>
              <a:t>Robust Regular Expression</a:t>
            </a:r>
          </a:p>
          <a:p>
            <a:r>
              <a:rPr lang="en-US" dirty="0"/>
              <a:t>Able to clearly print where rules are violated</a:t>
            </a:r>
          </a:p>
        </p:txBody>
      </p:sp>
      <p:sp>
        <p:nvSpPr>
          <p:cNvPr id="5" name="TextBox 4">
            <a:extLst>
              <a:ext uri="{FF2B5EF4-FFF2-40B4-BE49-F238E27FC236}">
                <a16:creationId xmlns:a16="http://schemas.microsoft.com/office/drawing/2014/main" id="{18BB44AD-9952-4414-8C11-D45DBD85052D}"/>
              </a:ext>
            </a:extLst>
          </p:cNvPr>
          <p:cNvSpPr txBox="1"/>
          <p:nvPr/>
        </p:nvSpPr>
        <p:spPr>
          <a:xfrm>
            <a:off x="991507" y="4327837"/>
            <a:ext cx="3482522" cy="1200329"/>
          </a:xfrm>
          <a:prstGeom prst="rect">
            <a:avLst/>
          </a:prstGeom>
          <a:noFill/>
        </p:spPr>
        <p:txBody>
          <a:bodyPr wrap="square" rtlCol="0">
            <a:spAutoFit/>
          </a:bodyPr>
          <a:lstStyle/>
          <a:p>
            <a:r>
              <a:rPr lang="en-US" b="1" u="sng" dirty="0"/>
              <a:t>Cons:</a:t>
            </a:r>
            <a:r>
              <a:rPr lang="en-US" dirty="0"/>
              <a:t>  </a:t>
            </a:r>
          </a:p>
          <a:p>
            <a:r>
              <a:rPr lang="en-US" dirty="0"/>
              <a:t>Lots of coding required (sustainability)</a:t>
            </a:r>
          </a:p>
          <a:p>
            <a:r>
              <a:rPr lang="en-US" dirty="0"/>
              <a:t>Harder to make user friendly</a:t>
            </a:r>
          </a:p>
        </p:txBody>
      </p:sp>
      <p:pic>
        <p:nvPicPr>
          <p:cNvPr id="7" name="Picture 6">
            <a:extLst>
              <a:ext uri="{FF2B5EF4-FFF2-40B4-BE49-F238E27FC236}">
                <a16:creationId xmlns:a16="http://schemas.microsoft.com/office/drawing/2014/main" id="{5DE2BA4B-F5FC-4D20-A32C-2E740C2470BD}"/>
              </a:ext>
            </a:extLst>
          </p:cNvPr>
          <p:cNvPicPr>
            <a:picLocks noChangeAspect="1"/>
          </p:cNvPicPr>
          <p:nvPr/>
        </p:nvPicPr>
        <p:blipFill>
          <a:blip r:embed="rId2"/>
          <a:stretch>
            <a:fillRect/>
          </a:stretch>
        </p:blipFill>
        <p:spPr>
          <a:xfrm>
            <a:off x="3683201" y="2061270"/>
            <a:ext cx="7517292" cy="4715087"/>
          </a:xfrm>
          <a:prstGeom prst="rect">
            <a:avLst/>
          </a:prstGeom>
        </p:spPr>
      </p:pic>
      <p:pic>
        <p:nvPicPr>
          <p:cNvPr id="12" name="Picture 11">
            <a:extLst>
              <a:ext uri="{FF2B5EF4-FFF2-40B4-BE49-F238E27FC236}">
                <a16:creationId xmlns:a16="http://schemas.microsoft.com/office/drawing/2014/main" id="{2199A4EB-C704-4BFE-9CAE-4ABC4B2D66AA}"/>
              </a:ext>
            </a:extLst>
          </p:cNvPr>
          <p:cNvPicPr>
            <a:picLocks noChangeAspect="1"/>
          </p:cNvPicPr>
          <p:nvPr/>
        </p:nvPicPr>
        <p:blipFill>
          <a:blip r:embed="rId3"/>
          <a:stretch>
            <a:fillRect/>
          </a:stretch>
        </p:blipFill>
        <p:spPr>
          <a:xfrm>
            <a:off x="3683201" y="2435234"/>
            <a:ext cx="8069036" cy="1793119"/>
          </a:xfrm>
          <a:prstGeom prst="rect">
            <a:avLst/>
          </a:prstGeom>
        </p:spPr>
      </p:pic>
    </p:spTree>
    <p:extLst>
      <p:ext uri="{BB962C8B-B14F-4D97-AF65-F5344CB8AC3E}">
        <p14:creationId xmlns:p14="http://schemas.microsoft.com/office/powerpoint/2010/main" val="124621459"/>
      </p:ext>
    </p:extLst>
  </p:cSld>
  <p:clrMapOvr>
    <a:masterClrMapping/>
  </p:clrMapOvr>
  <mc:AlternateContent xmlns:mc="http://schemas.openxmlformats.org/markup-compatibility/2006">
    <mc:Choice xmlns:p14="http://schemas.microsoft.com/office/powerpoint/2010/main" Requires="p14">
      <p:transition spd="slow" p14:dur="2000" advTm="9946"/>
    </mc:Choice>
    <mc:Fallback>
      <p:transition spd="slow" advTm="994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7"/>
                                        </p:tgtEl>
                                        <p:attrNameLst>
                                          <p:attrName>style.visibility</p:attrName>
                                        </p:attrNameLst>
                                      </p:cBhvr>
                                      <p:to>
                                        <p:strVal val="hidden"/>
                                      </p:to>
                                    </p:set>
                                  </p:childTnLst>
                                </p:cTn>
                              </p:par>
                              <p:par>
                                <p:cTn id="15" presetID="2" presetClass="entr" presetSubtype="2"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anim calcmode="lin" valueType="num">
                                      <p:cBhvr additive="base">
                                        <p:cTn id="17" dur="500" fill="hold"/>
                                        <p:tgtEl>
                                          <p:spTgt spid="12"/>
                                        </p:tgtEl>
                                        <p:attrNameLst>
                                          <p:attrName>ppt_x</p:attrName>
                                        </p:attrNameLst>
                                      </p:cBhvr>
                                      <p:tavLst>
                                        <p:tav tm="0">
                                          <p:val>
                                            <p:strVal val="1+#ppt_w/2"/>
                                          </p:val>
                                        </p:tav>
                                        <p:tav tm="100000">
                                          <p:val>
                                            <p:strVal val="#ppt_x"/>
                                          </p:val>
                                        </p:tav>
                                      </p:tavLst>
                                    </p:anim>
                                    <p:anim calcmode="lin" valueType="num">
                                      <p:cBhvr additive="base">
                                        <p:cTn id="18"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4738BA-08E7-40DD-98C1-D3856EC49B43}"/>
              </a:ext>
            </a:extLst>
          </p:cNvPr>
          <p:cNvSpPr>
            <a:spLocks noGrp="1"/>
          </p:cNvSpPr>
          <p:nvPr>
            <p:ph type="ctrTitle"/>
          </p:nvPr>
        </p:nvSpPr>
        <p:spPr/>
        <p:txBody>
          <a:bodyPr/>
          <a:lstStyle/>
          <a:p>
            <a:r>
              <a:rPr lang="en-US" dirty="0"/>
              <a:t>Questions?</a:t>
            </a:r>
          </a:p>
        </p:txBody>
      </p:sp>
    </p:spTree>
    <p:extLst>
      <p:ext uri="{BB962C8B-B14F-4D97-AF65-F5344CB8AC3E}">
        <p14:creationId xmlns:p14="http://schemas.microsoft.com/office/powerpoint/2010/main" val="4097628627"/>
      </p:ext>
    </p:extLst>
  </p:cSld>
  <p:clrMapOvr>
    <a:masterClrMapping/>
  </p:clrMapOvr>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docProps/app.xml><?xml version="1.0" encoding="utf-8"?>
<Properties xmlns="http://schemas.openxmlformats.org/officeDocument/2006/extended-properties" xmlns:vt="http://schemas.openxmlformats.org/officeDocument/2006/docPropsVTypes">
  <Template>{9765A261-3820-4FD5-B6E1-782E8193AA7A}tf10001105</Template>
  <TotalTime>111</TotalTime>
  <Words>271</Words>
  <Application>Microsoft Office PowerPoint</Application>
  <PresentationFormat>Widescreen</PresentationFormat>
  <Paragraphs>47</Paragraphs>
  <Slides>9</Slides>
  <Notes>0</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vt:i4>
      </vt:variant>
    </vt:vector>
  </HeadingPairs>
  <TitlesOfParts>
    <vt:vector size="13" baseType="lpstr">
      <vt:lpstr>Arial</vt:lpstr>
      <vt:lpstr>Franklin Gothic Book</vt:lpstr>
      <vt:lpstr>Open Sans</vt:lpstr>
      <vt:lpstr>Crop</vt:lpstr>
      <vt:lpstr>Auto-CiteChecker</vt:lpstr>
      <vt:lpstr>The Client: Suffolk University Law Review</vt:lpstr>
      <vt:lpstr>An Organizational Overview of Law Review</vt:lpstr>
      <vt:lpstr>What are the Problems?</vt:lpstr>
      <vt:lpstr>What are the current solutions to the problem?</vt:lpstr>
      <vt:lpstr>Who will I be  interfacing with?</vt:lpstr>
      <vt:lpstr>What does the solution look like Option 1:  Word Macros + Regular Expressions</vt:lpstr>
      <vt:lpstr>What does the solution look like Option 2:  Python + Regular Expressions</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Auto-CiteChecker</dc:title>
  <dc:creator>Matthew Donald Patalano</dc:creator>
  <cp:lastModifiedBy>Matthew Donald Patalano</cp:lastModifiedBy>
  <cp:revision>2</cp:revision>
  <dcterms:created xsi:type="dcterms:W3CDTF">2021-10-18T13:51:52Z</dcterms:created>
  <dcterms:modified xsi:type="dcterms:W3CDTF">2021-10-18T15:43:10Z</dcterms:modified>
</cp:coreProperties>
</file>